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7" r:id="rId11"/>
    <p:sldId id="270" r:id="rId12"/>
    <p:sldId id="269" r:id="rId13"/>
    <p:sldId id="265" r:id="rId14"/>
    <p:sldId id="266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lear Sans Regular Bold" panose="020B0603030202020304" pitchFamily="3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00" autoAdjust="0"/>
    <p:restoredTop sz="73137" autoAdjust="0"/>
  </p:normalViewPr>
  <p:slideViewPr>
    <p:cSldViewPr>
      <p:cViewPr>
        <p:scale>
          <a:sx n="87" d="100"/>
          <a:sy n="87" d="100"/>
        </p:scale>
        <p:origin x="-2176" y="-19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8278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8758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066800" y="1166164"/>
            <a:ext cx="9372600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699732" y="3305349"/>
            <a:ext cx="7442248" cy="1424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err="1">
                <a:solidFill>
                  <a:srgbClr val="FFFFFF"/>
                </a:solidFill>
                <a:latin typeface="Graphik Regular" panose="020B0503030202060203" pitchFamily="34" charset="0"/>
              </a:rPr>
              <a:t>SocialBuzz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795E1CC-D7E1-314A-A506-382FC39237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312" y="2808377"/>
            <a:ext cx="15862687" cy="74786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E97C93E-DC61-AD43-9D46-941294930B54}"/>
              </a:ext>
            </a:extLst>
          </p:cNvPr>
          <p:cNvSpPr txBox="1"/>
          <p:nvPr/>
        </p:nvSpPr>
        <p:spPr>
          <a:xfrm>
            <a:off x="4524919" y="1383832"/>
            <a:ext cx="9953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Top 5 categories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D9BC48-B238-1949-AADF-1F9E71212714}"/>
              </a:ext>
            </a:extLst>
          </p:cNvPr>
          <p:cNvSpPr txBox="1"/>
          <p:nvPr/>
        </p:nvSpPr>
        <p:spPr>
          <a:xfrm>
            <a:off x="6019800" y="4610100"/>
            <a:ext cx="6172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company background what company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Tasks given by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Explain problem with </a:t>
            </a:r>
            <a:r>
              <a:rPr lang="en-US" dirty="0" err="1"/>
              <a:t>statestic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 about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 or steps to follow to come for 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Insight for sub ex one(no of categories, posts, monthly post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Answer the question visualization ( explain rest of the categories and tell them about factual things like tech or science is popular as well.)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Popularity percentage of each top 5 categories(explain to think to expand other categories)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Summarization( analysis of data, insight, next step what we can do for you)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87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4B3D25B-50F8-1743-A392-9B556B326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482" y="2095500"/>
            <a:ext cx="15901518" cy="8191500"/>
          </a:xfrm>
          <a:prstGeom prst="rect">
            <a:avLst/>
          </a:prstGeom>
        </p:spPr>
      </p:pic>
      <p:sp>
        <p:nvSpPr>
          <p:cNvPr id="3" name="AutoShape 22">
            <a:extLst>
              <a:ext uri="{FF2B5EF4-FFF2-40B4-BE49-F238E27FC236}">
                <a16:creationId xmlns:a16="http://schemas.microsoft.com/office/drawing/2014/main" id="{42A26DC0-CC50-234D-89A7-48124C034326}"/>
              </a:ext>
            </a:extLst>
          </p:cNvPr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47125-79B0-0442-B5E7-933C966A2F09}"/>
              </a:ext>
            </a:extLst>
          </p:cNvPr>
          <p:cNvSpPr txBox="1"/>
          <p:nvPr/>
        </p:nvSpPr>
        <p:spPr>
          <a:xfrm>
            <a:off x="5715000" y="571500"/>
            <a:ext cx="944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Popular Content by Category</a:t>
            </a:r>
          </a:p>
        </p:txBody>
      </p:sp>
    </p:spTree>
    <p:extLst>
      <p:ext uri="{BB962C8B-B14F-4D97-AF65-F5344CB8AC3E}">
        <p14:creationId xmlns:p14="http://schemas.microsoft.com/office/powerpoint/2010/main" val="2895557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5611244" y="5159674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5710495" y="3265134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5624770" y="7379780"/>
            <a:ext cx="942466" cy="27959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8194A31-182D-6C47-A9B8-D47AB912F35F}"/>
              </a:ext>
            </a:extLst>
          </p:cNvPr>
          <p:cNvSpPr txBox="1"/>
          <p:nvPr/>
        </p:nvSpPr>
        <p:spPr>
          <a:xfrm>
            <a:off x="7004201" y="1580430"/>
            <a:ext cx="10894297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I have presented 4 graphs which shows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 Top 5 Categories,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Category by sentiments and content type (where we can easily see what content type is user use most)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Popular category per year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Popular category by month</a:t>
            </a:r>
          </a:p>
          <a:p>
            <a:r>
              <a:rPr lang="en-US" sz="4400" dirty="0"/>
              <a:t>(where we can dig down and find out any specific time of the year or month when user is accessing content.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2" y="1167196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491055" y="1638301"/>
            <a:ext cx="11279832" cy="703964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b="1" dirty="0">
                <a:effectLst/>
                <a:latin typeface="ArialMT"/>
              </a:rPr>
              <a:t>Creation of an up-to-date big data best practices presentation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b="1" dirty="0">
                <a:effectLst/>
                <a:latin typeface="ArialMT"/>
              </a:rPr>
              <a:t>Extraction of sample data sets using SQL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b="1" dirty="0">
                <a:effectLst/>
                <a:latin typeface="ArialMT"/>
              </a:rPr>
              <a:t>Merging of sample data set tables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b="1" dirty="0">
                <a:effectLst/>
                <a:latin typeface="ArialMT"/>
              </a:rPr>
              <a:t>Analysis of sample data sets with visualizations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b="1" dirty="0">
                <a:effectLst/>
                <a:latin typeface="ArialMT"/>
              </a:rPr>
              <a:t>Full documentation of the process that we can guide them through for IPO </a:t>
            </a:r>
            <a:endParaRPr lang="en-GB" sz="4000" b="1" dirty="0"/>
          </a:p>
          <a:p>
            <a:br>
              <a:rPr lang="en-GB" sz="1800" dirty="0">
                <a:effectLst/>
                <a:latin typeface="ArialMT"/>
              </a:rPr>
            </a:br>
            <a:endParaRPr lang="en-GB" sz="2800" dirty="0"/>
          </a:p>
          <a:p>
            <a:endParaRPr lang="en-GB" sz="28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37151" y="1860449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48298" y="384659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2CB82D-04BA-B24B-99EE-655AB84D4CA0}"/>
              </a:ext>
            </a:extLst>
          </p:cNvPr>
          <p:cNvSpPr txBox="1"/>
          <p:nvPr/>
        </p:nvSpPr>
        <p:spPr>
          <a:xfrm>
            <a:off x="2169363" y="5439578"/>
            <a:ext cx="77951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effectLst/>
                <a:latin typeface="ArialMT"/>
              </a:rPr>
              <a:t>Highlights top 5 categories with the more popularity</a:t>
            </a:r>
            <a:endParaRPr lang="en-GB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676400" y="1690949"/>
            <a:ext cx="7750042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4400" b="1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  <a:p>
            <a:pPr algn="ctr">
              <a:lnSpc>
                <a:spcPts val="9600"/>
              </a:lnSpc>
            </a:pPr>
            <a:endParaRPr lang="en-US" sz="4400" b="1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  <a:p>
            <a:pPr algn="ctr"/>
            <a:r>
              <a:rPr lang="en-GB" sz="4000" b="0" i="0" u="none" strike="noStrike" dirty="0">
                <a:solidFill>
                  <a:srgbClr val="000000"/>
                </a:solidFill>
                <a:effectLst/>
                <a:latin typeface="Cadiz"/>
              </a:rPr>
              <a:t>Andrew Fleming</a:t>
            </a:r>
          </a:p>
          <a:p>
            <a:pPr algn="ctr"/>
            <a:r>
              <a:rPr lang="en-GB" sz="4000" b="0" i="0" u="none" strike="noStrike" dirty="0">
                <a:solidFill>
                  <a:srgbClr val="000000"/>
                </a:solidFill>
                <a:effectLst/>
                <a:latin typeface="Cadiz"/>
              </a:rPr>
              <a:t> (Chief Technical Architect)</a:t>
            </a:r>
          </a:p>
          <a:p>
            <a:pPr algn="ctr"/>
            <a:r>
              <a:rPr lang="en-GB" sz="4000" b="0" i="0" u="none" strike="noStrike" dirty="0">
                <a:solidFill>
                  <a:srgbClr val="000000"/>
                </a:solidFill>
                <a:effectLst/>
                <a:latin typeface="Cadiz"/>
              </a:rPr>
              <a:t> </a:t>
            </a:r>
          </a:p>
          <a:p>
            <a:pPr algn="ctr"/>
            <a:r>
              <a:rPr lang="en-GB" sz="4000" b="0" i="0" u="none" strike="noStrike" dirty="0">
                <a:solidFill>
                  <a:srgbClr val="000000"/>
                </a:solidFill>
                <a:effectLst/>
                <a:latin typeface="Cadiz"/>
              </a:rPr>
              <a:t>Marcus </a:t>
            </a:r>
            <a:r>
              <a:rPr lang="en-GB" sz="4000" b="0" i="0" u="none" strike="noStrike" dirty="0" err="1">
                <a:solidFill>
                  <a:srgbClr val="000000"/>
                </a:solidFill>
                <a:effectLst/>
                <a:latin typeface="Cadiz"/>
              </a:rPr>
              <a:t>Rompton</a:t>
            </a:r>
            <a:r>
              <a:rPr lang="en-GB" sz="4000" b="0" i="0" u="none" strike="noStrike" dirty="0">
                <a:solidFill>
                  <a:srgbClr val="000000"/>
                </a:solidFill>
                <a:effectLst/>
                <a:latin typeface="Cadiz"/>
              </a:rPr>
              <a:t> </a:t>
            </a:r>
          </a:p>
          <a:p>
            <a:pPr algn="ctr"/>
            <a:r>
              <a:rPr lang="en-GB" sz="4000" b="0" i="0" u="none" strike="noStrike" dirty="0">
                <a:solidFill>
                  <a:srgbClr val="000000"/>
                </a:solidFill>
                <a:effectLst/>
                <a:latin typeface="Cadiz"/>
              </a:rPr>
              <a:t>(Senior Principle)</a:t>
            </a:r>
          </a:p>
          <a:p>
            <a:pPr algn="ctr"/>
            <a:endParaRPr lang="en-GB" sz="4000" dirty="0">
              <a:solidFill>
                <a:srgbClr val="000000"/>
              </a:solidFill>
              <a:latin typeface="Cadiz"/>
            </a:endParaRPr>
          </a:p>
          <a:p>
            <a:pPr algn="ctr"/>
            <a:r>
              <a:rPr lang="en-GB" sz="4000" dirty="0" err="1">
                <a:solidFill>
                  <a:srgbClr val="000000"/>
                </a:solidFill>
                <a:latin typeface="Cadiz"/>
              </a:rPr>
              <a:t>Snehal</a:t>
            </a:r>
            <a:r>
              <a:rPr lang="en-GB" sz="4000" dirty="0">
                <a:solidFill>
                  <a:srgbClr val="000000"/>
                </a:solidFill>
                <a:latin typeface="Cadiz"/>
              </a:rPr>
              <a:t> </a:t>
            </a:r>
            <a:r>
              <a:rPr lang="en-GB" sz="4000" dirty="0" err="1">
                <a:solidFill>
                  <a:srgbClr val="000000"/>
                </a:solidFill>
                <a:latin typeface="Cadiz"/>
              </a:rPr>
              <a:t>Karmuse</a:t>
            </a:r>
            <a:r>
              <a:rPr lang="en-GB" sz="4000" dirty="0">
                <a:solidFill>
                  <a:srgbClr val="000000"/>
                </a:solidFill>
                <a:latin typeface="Cadiz"/>
              </a:rPr>
              <a:t> </a:t>
            </a:r>
          </a:p>
          <a:p>
            <a:pPr algn="ctr"/>
            <a:r>
              <a:rPr lang="en-GB" sz="4000" dirty="0">
                <a:solidFill>
                  <a:srgbClr val="000000"/>
                </a:solidFill>
                <a:latin typeface="Cadiz"/>
              </a:rPr>
              <a:t>(Data Analyst)</a:t>
            </a:r>
            <a:endParaRPr lang="en-GB" sz="4000" b="0" i="0" u="none" strike="noStrike" dirty="0">
              <a:solidFill>
                <a:srgbClr val="000000"/>
              </a:solidFill>
              <a:effectLst/>
              <a:latin typeface="Cadiz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1E619EA-2F40-604E-853B-48ECD1CE842C}"/>
              </a:ext>
            </a:extLst>
          </p:cNvPr>
          <p:cNvSpPr txBox="1"/>
          <p:nvPr/>
        </p:nvSpPr>
        <p:spPr>
          <a:xfrm>
            <a:off x="5183804" y="1315968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Understand 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ADF366-02C6-0B41-A712-1A6CFF78DC59}"/>
              </a:ext>
            </a:extLst>
          </p:cNvPr>
          <p:cNvSpPr txBox="1"/>
          <p:nvPr/>
        </p:nvSpPr>
        <p:spPr>
          <a:xfrm>
            <a:off x="6764685" y="2669936"/>
            <a:ext cx="8727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Understand Dataset and  Data Modeling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339A40-90C2-F549-ABAA-DBA293669CC2}"/>
              </a:ext>
            </a:extLst>
          </p:cNvPr>
          <p:cNvSpPr txBox="1"/>
          <p:nvPr/>
        </p:nvSpPr>
        <p:spPr>
          <a:xfrm>
            <a:off x="8231642" y="4217634"/>
            <a:ext cx="765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 Data  Cleaning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938DD7-07E5-2946-BF31-E2BA1BF45A88}"/>
              </a:ext>
            </a:extLst>
          </p:cNvPr>
          <p:cNvSpPr txBox="1"/>
          <p:nvPr/>
        </p:nvSpPr>
        <p:spPr>
          <a:xfrm>
            <a:off x="9941174" y="5957756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A3C7B2-256F-E443-B4CE-C3292147710E}"/>
              </a:ext>
            </a:extLst>
          </p:cNvPr>
          <p:cNvSpPr txBox="1"/>
          <p:nvPr/>
        </p:nvSpPr>
        <p:spPr>
          <a:xfrm>
            <a:off x="11734799" y="7784814"/>
            <a:ext cx="6107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Conclusion  or Documentation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B446AD-C1B7-6348-A398-F1192C28E035}"/>
              </a:ext>
            </a:extLst>
          </p:cNvPr>
          <p:cNvSpPr txBox="1"/>
          <p:nvPr/>
        </p:nvSpPr>
        <p:spPr>
          <a:xfrm>
            <a:off x="2127159" y="2400300"/>
            <a:ext cx="156437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Get the score for each category and find top 5 popular category.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Popular category by month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Popular category by 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Reaction for each category (if reaction type is disgusting remove or change content.)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Number of users on </a:t>
            </a:r>
            <a:r>
              <a:rPr lang="en-US" sz="3600" dirty="0" err="1"/>
              <a:t>SocialBuzz</a:t>
            </a:r>
            <a:endParaRPr lang="en-US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69FE0C36-F8A5-5A47-85AA-1B2C232140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463" y="2660065"/>
            <a:ext cx="15834112" cy="758909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6F739D9-A622-5E45-AA35-55332796F925}"/>
              </a:ext>
            </a:extLst>
          </p:cNvPr>
          <p:cNvSpPr txBox="1"/>
          <p:nvPr/>
        </p:nvSpPr>
        <p:spPr>
          <a:xfrm>
            <a:off x="3581400" y="1685151"/>
            <a:ext cx="1120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Popular Category by Month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FEB8105-DB10-3E48-82DE-36EDCD5F8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482" y="1866901"/>
            <a:ext cx="15829028" cy="8410574"/>
          </a:xfrm>
          <a:prstGeom prst="rect">
            <a:avLst/>
          </a:prstGeom>
        </p:spPr>
      </p:pic>
      <p:sp>
        <p:nvSpPr>
          <p:cNvPr id="3" name="AutoShape 22">
            <a:extLst>
              <a:ext uri="{FF2B5EF4-FFF2-40B4-BE49-F238E27FC236}">
                <a16:creationId xmlns:a16="http://schemas.microsoft.com/office/drawing/2014/main" id="{FC674C11-6BEF-3649-A3AF-9149461925C5}"/>
              </a:ext>
            </a:extLst>
          </p:cNvPr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A3CDF-3198-AC49-9468-2A16CA0D8B50}"/>
              </a:ext>
            </a:extLst>
          </p:cNvPr>
          <p:cNvSpPr txBox="1"/>
          <p:nvPr/>
        </p:nvSpPr>
        <p:spPr>
          <a:xfrm>
            <a:off x="5029200" y="647700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Category by sentiments</a:t>
            </a:r>
          </a:p>
        </p:txBody>
      </p:sp>
    </p:spTree>
    <p:extLst>
      <p:ext uri="{BB962C8B-B14F-4D97-AF65-F5344CB8AC3E}">
        <p14:creationId xmlns:p14="http://schemas.microsoft.com/office/powerpoint/2010/main" val="3823927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362</Words>
  <Application>Microsoft Macintosh PowerPoint</Application>
  <PresentationFormat>Custom</PresentationFormat>
  <Paragraphs>91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Clear Sans Regular Bold</vt:lpstr>
      <vt:lpstr>Calibri</vt:lpstr>
      <vt:lpstr>Cadiz</vt:lpstr>
      <vt:lpstr>Graphik Regular</vt:lpstr>
      <vt:lpstr>ArialMT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Snehal Karmuse</cp:lastModifiedBy>
  <cp:revision>12</cp:revision>
  <dcterms:created xsi:type="dcterms:W3CDTF">2006-08-16T00:00:00Z</dcterms:created>
  <dcterms:modified xsi:type="dcterms:W3CDTF">2023-05-10T12:47:11Z</dcterms:modified>
  <dc:identifier>DAEhDyfaYKE</dc:identifier>
</cp:coreProperties>
</file>